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Slab"/>
      <p:regular r:id="rId20"/>
      <p:bold r:id="rId21"/>
    </p:embeddedFon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regular.fntdata"/><Relationship Id="rId22" Type="http://schemas.openxmlformats.org/officeDocument/2006/relationships/font" Target="fonts/Roboto-regular.fntdata"/><Relationship Id="rId21" Type="http://schemas.openxmlformats.org/officeDocument/2006/relationships/font" Target="fonts/RobotoSlab-bold.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6" name="Google Shape;5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cxnSp>
        <p:nvCxnSpPr>
          <p:cNvPr id="17" name="Google Shape;17;p3"/>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 name="Shape 24"/>
        <p:cNvGrpSpPr/>
        <p:nvPr/>
      </p:nvGrpSpPr>
      <p:grpSpPr>
        <a:xfrm>
          <a:off x="0" y="0"/>
          <a:ext cx="0" cy="0"/>
          <a:chOff x="0" y="0"/>
          <a:chExt cx="0" cy="0"/>
        </a:xfrm>
      </p:grpSpPr>
      <p:sp>
        <p:nvSpPr>
          <p:cNvPr id="25" name="Google Shape;25;p5"/>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27" name="Google Shape;27;p5"/>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cxnSp>
        <p:nvCxnSpPr>
          <p:cNvPr id="30" name="Google Shape;30;p6"/>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31" name="Google Shape;31;p6"/>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2" name="Google Shape;3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cxnSp>
        <p:nvCxnSpPr>
          <p:cNvPr id="34" name="Google Shape;34;p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35" name="Google Shape;35;p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6" name="Google Shape;36;p7"/>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7"/>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8"/>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41" name="Google Shape;41;p8"/>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8"/>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6" name="Google Shape;4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10"/>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50" name="Google Shape;50;p10"/>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51" name="Google Shape;51;p1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2" name="Google Shape;52;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503800" y="1248050"/>
            <a:ext cx="7371300" cy="138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000"/>
              <a:buNone/>
            </a:pPr>
            <a:r>
              <a:rPr lang="en"/>
              <a:t>Indo-Saracenic Architecture</a:t>
            </a:r>
            <a:endParaRPr/>
          </a:p>
        </p:txBody>
      </p:sp>
      <p:sp>
        <p:nvSpPr>
          <p:cNvPr id="64" name="Google Shape;64;p13"/>
          <p:cNvSpPr txBox="1"/>
          <p:nvPr>
            <p:ph idx="1" type="subTitle"/>
          </p:nvPr>
        </p:nvSpPr>
        <p:spPr>
          <a:xfrm>
            <a:off x="1781177" y="3049450"/>
            <a:ext cx="5783400" cy="909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a:t>Indian Art Form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The Victorian Gothic Style</a:t>
            </a:r>
            <a:endParaRPr/>
          </a:p>
        </p:txBody>
      </p:sp>
      <p:sp>
        <p:nvSpPr>
          <p:cNvPr id="130" name="Google Shape;130;p22"/>
          <p:cNvSpPr txBox="1"/>
          <p:nvPr>
            <p:ph idx="1" type="body"/>
          </p:nvPr>
        </p:nvSpPr>
        <p:spPr>
          <a:xfrm>
            <a:off x="387900" y="1225099"/>
            <a:ext cx="8368200" cy="30789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When, India saw the emergence of presidencies of Madras, Bombay and Bengal, the fashion in England was of Gothic revival and neoclassical architecture. At the same time, the Victorian style was also in vogue. </a:t>
            </a:r>
            <a:endParaRPr sz="1500">
              <a:solidFill>
                <a:srgbClr val="F3F3F3"/>
              </a:solidFill>
              <a:highlight>
                <a:srgbClr val="00517C"/>
              </a:highlight>
              <a:latin typeface="Arial"/>
              <a:ea typeface="Arial"/>
              <a:cs typeface="Arial"/>
              <a:sym typeface="Arial"/>
            </a:endParaRPr>
          </a:p>
          <a:p>
            <a:pPr indent="-323850" lvl="0" marL="457200" rtl="0" algn="just">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So, in the years to come, the buildings and monuments saw a mix of Indian (Mughal) style, Victorian, Gothic, Palladian, Baroque and other styles. However, none of the styles prevalent in Europe in those times were original. All of them were either imitated features from earlier Romanesque or Georgian architecture. The Victorian Gothic Architecture thus, was basically a hotch-potch of early European styles mixed with the introduction of Middle East and Asian influences.</a:t>
            </a:r>
            <a:endParaRPr sz="1500">
              <a:solidFill>
                <a:srgbClr val="F3F3F3"/>
              </a:solidFill>
              <a:highlight>
                <a:srgbClr val="00517C"/>
              </a:highlight>
              <a:latin typeface="Arial"/>
              <a:ea typeface="Arial"/>
              <a:cs typeface="Arial"/>
              <a:sym typeface="Arial"/>
            </a:endParaRPr>
          </a:p>
          <a:p>
            <a:pPr indent="-323850" lvl="0" marL="457200" rtl="0" algn="just">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The Victoria terminus station (Now the Chhatrapati Shivaji Station), in Mumbai, is one of the examples of </a:t>
            </a:r>
            <a:r>
              <a:rPr b="1" lang="en" sz="1500">
                <a:solidFill>
                  <a:srgbClr val="F3F3F3"/>
                </a:solidFill>
                <a:highlight>
                  <a:srgbClr val="00517C"/>
                </a:highlight>
                <a:latin typeface="Arial"/>
                <a:ea typeface="Arial"/>
                <a:cs typeface="Arial"/>
                <a:sym typeface="Arial"/>
              </a:rPr>
              <a:t>Victorian gothic revival architecture</a:t>
            </a:r>
            <a:r>
              <a:rPr lang="en" sz="1500">
                <a:solidFill>
                  <a:srgbClr val="F3F3F3"/>
                </a:solidFill>
                <a:highlight>
                  <a:srgbClr val="00517C"/>
                </a:highlight>
                <a:latin typeface="Arial"/>
                <a:ea typeface="Arial"/>
                <a:cs typeface="Arial"/>
                <a:sym typeface="Arial"/>
              </a:rPr>
              <a:t> in India. This monument represents the themes deriving from Indian traditional architecture. This building designed by F.W. Stevens, became the symbol of Bombay as the gothic city.</a:t>
            </a:r>
            <a:endParaRPr sz="1500">
              <a:solidFill>
                <a:srgbClr val="F3F3F3"/>
              </a:solidFill>
              <a:highlight>
                <a:srgbClr val="00517C"/>
              </a:highlight>
              <a:latin typeface="Arial"/>
              <a:ea typeface="Arial"/>
              <a:cs typeface="Arial"/>
              <a:sym typeface="Arial"/>
            </a:endParaRPr>
          </a:p>
          <a:p>
            <a:pPr indent="0" lvl="0" marL="0" rtl="0" algn="l">
              <a:lnSpc>
                <a:spcPct val="115000"/>
              </a:lnSpc>
              <a:spcBef>
                <a:spcPts val="100"/>
              </a:spcBef>
              <a:spcAft>
                <a:spcPts val="1200"/>
              </a:spcAft>
              <a:buSzPts val="1800"/>
              <a:buNone/>
            </a:pPr>
            <a:r>
              <a:t/>
            </a:r>
            <a:endParaRPr sz="1500">
              <a:solidFill>
                <a:srgbClr val="F3F3F3"/>
              </a:solidFill>
              <a:highlight>
                <a:srgbClr val="00517C"/>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000"/>
              <a:buNone/>
            </a:pPr>
            <a:r>
              <a:rPr lang="en"/>
              <a:t>The Victorian Gothic Style</a:t>
            </a:r>
            <a:endParaRPr/>
          </a:p>
        </p:txBody>
      </p:sp>
      <p:pic>
        <p:nvPicPr>
          <p:cNvPr id="136" name="Google Shape;136;p23"/>
          <p:cNvPicPr preferRelativeResize="0"/>
          <p:nvPr/>
        </p:nvPicPr>
        <p:blipFill rotWithShape="1">
          <a:blip r:embed="rId3">
            <a:alphaModFix/>
          </a:blip>
          <a:srcRect b="0" l="0" r="0" t="0"/>
          <a:stretch/>
        </p:blipFill>
        <p:spPr>
          <a:xfrm>
            <a:off x="152400" y="1296525"/>
            <a:ext cx="4419601" cy="2220725"/>
          </a:xfrm>
          <a:prstGeom prst="rect">
            <a:avLst/>
          </a:prstGeom>
          <a:noFill/>
          <a:ln>
            <a:noFill/>
          </a:ln>
        </p:spPr>
      </p:pic>
      <p:pic>
        <p:nvPicPr>
          <p:cNvPr id="137" name="Google Shape;137;p23"/>
          <p:cNvPicPr preferRelativeResize="0"/>
          <p:nvPr/>
        </p:nvPicPr>
        <p:blipFill rotWithShape="1">
          <a:blip r:embed="rId4">
            <a:alphaModFix/>
          </a:blip>
          <a:srcRect b="0" l="0" r="0" t="0"/>
          <a:stretch/>
        </p:blipFill>
        <p:spPr>
          <a:xfrm>
            <a:off x="4971725" y="1296525"/>
            <a:ext cx="4019876" cy="2220726"/>
          </a:xfrm>
          <a:prstGeom prst="rect">
            <a:avLst/>
          </a:prstGeom>
          <a:noFill/>
          <a:ln>
            <a:noFill/>
          </a:ln>
        </p:spPr>
      </p:pic>
      <p:sp>
        <p:nvSpPr>
          <p:cNvPr id="138" name="Google Shape;138;p23"/>
          <p:cNvSpPr txBox="1"/>
          <p:nvPr/>
        </p:nvSpPr>
        <p:spPr>
          <a:xfrm>
            <a:off x="378200" y="3744175"/>
            <a:ext cx="3794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00517C"/>
                </a:highlight>
                <a:latin typeface="Arial"/>
                <a:ea typeface="Arial"/>
                <a:cs typeface="Arial"/>
                <a:sym typeface="Arial"/>
              </a:rPr>
              <a:t>Chhatrapati shivaji terminus Mumbai</a:t>
            </a:r>
            <a:endParaRPr b="0" i="0" sz="1600" u="none" cap="none" strike="noStrike">
              <a:solidFill>
                <a:schemeClr val="dk1"/>
              </a:solidFill>
              <a:highlight>
                <a:srgbClr val="00517C"/>
              </a:highlight>
              <a:latin typeface="Arial"/>
              <a:ea typeface="Arial"/>
              <a:cs typeface="Arial"/>
              <a:sym typeface="Arial"/>
            </a:endParaRPr>
          </a:p>
        </p:txBody>
      </p:sp>
      <p:sp>
        <p:nvSpPr>
          <p:cNvPr id="139" name="Google Shape;139;p23"/>
          <p:cNvSpPr txBox="1"/>
          <p:nvPr/>
        </p:nvSpPr>
        <p:spPr>
          <a:xfrm>
            <a:off x="5357800" y="3744175"/>
            <a:ext cx="3063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3F3F3"/>
                </a:solidFill>
                <a:latin typeface="Arial"/>
                <a:ea typeface="Arial"/>
                <a:cs typeface="Arial"/>
                <a:sym typeface="Arial"/>
              </a:rPr>
              <a:t>Victoria Memorial Kolkata</a:t>
            </a:r>
            <a:endParaRPr b="0" i="0" sz="1600" u="none" cap="none" strike="noStrike">
              <a:solidFill>
                <a:srgbClr val="F3F3F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Architecture in Delhi</a:t>
            </a:r>
            <a:endParaRPr/>
          </a:p>
        </p:txBody>
      </p:sp>
      <p:sp>
        <p:nvSpPr>
          <p:cNvPr id="145" name="Google Shape;145;p24"/>
          <p:cNvSpPr txBox="1"/>
          <p:nvPr>
            <p:ph idx="1" type="body"/>
          </p:nvPr>
        </p:nvSpPr>
        <p:spPr>
          <a:xfrm>
            <a:off x="387900" y="1275499"/>
            <a:ext cx="8368200" cy="30789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In 1911, the capital of British India was shifted to Delhi. From 1912 to 1931 British architects Sir Edwin Landseer Lutyens and Sir Herbert Baker designed the new imperial capital of India. </a:t>
            </a:r>
            <a:endParaRPr sz="1500">
              <a:solidFill>
                <a:srgbClr val="F3F3F3"/>
              </a:solidFill>
              <a:highlight>
                <a:srgbClr val="00517C"/>
              </a:highlight>
              <a:latin typeface="Arial"/>
              <a:ea typeface="Arial"/>
              <a:cs typeface="Arial"/>
              <a:sym typeface="Arial"/>
            </a:endParaRPr>
          </a:p>
          <a:p>
            <a:pPr indent="-323850" lvl="0" marL="457200" rtl="0" algn="just">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The objective was to successfully combine the local traditions with a statement of colonial power. These architects studied the Buddhist, Hindu and Islamic features while drawing and redrawing their plans. </a:t>
            </a:r>
            <a:endParaRPr sz="1500">
              <a:solidFill>
                <a:srgbClr val="F3F3F3"/>
              </a:solidFill>
              <a:highlight>
                <a:srgbClr val="00517C"/>
              </a:highlight>
              <a:latin typeface="Arial"/>
              <a:ea typeface="Arial"/>
              <a:cs typeface="Arial"/>
              <a:sym typeface="Arial"/>
            </a:endParaRPr>
          </a:p>
          <a:p>
            <a:pPr indent="-323850" lvl="0" marL="457200" rtl="0" algn="just">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The Lutyens Delhi finally emerged with a huge dome with most if the building representing elements of the Hindu or Islamic architecture. The structures such created like the Mughal Gardens brought the majesty of Mughal periods, though the utility of the structures were comprised to a great extent.</a:t>
            </a:r>
            <a:endParaRPr sz="1500">
              <a:solidFill>
                <a:srgbClr val="F3F3F3"/>
              </a:solidFill>
              <a:highlight>
                <a:srgbClr val="00517C"/>
              </a:highlight>
              <a:latin typeface="Arial"/>
              <a:ea typeface="Arial"/>
              <a:cs typeface="Arial"/>
              <a:sym typeface="Arial"/>
            </a:endParaRPr>
          </a:p>
          <a:p>
            <a:pPr indent="-323850" lvl="0" marL="457200" rtl="0" algn="just">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The Viceroy’s House (Now Rashtrapati Bhawan) was inspired by the neoclassicism but to a great extent was able to bring back the Mughal architecture in its use of red and yellow sandstone, its dome, and in other details.</a:t>
            </a:r>
            <a:endParaRPr sz="1500">
              <a:solidFill>
                <a:srgbClr val="F3F3F3"/>
              </a:solidFill>
              <a:highlight>
                <a:srgbClr val="00517C"/>
              </a:highlight>
              <a:latin typeface="Arial"/>
              <a:ea typeface="Arial"/>
              <a:cs typeface="Arial"/>
              <a:sym typeface="Arial"/>
            </a:endParaRPr>
          </a:p>
          <a:p>
            <a:pPr indent="0" lvl="0" marL="0" rtl="0" algn="l">
              <a:lnSpc>
                <a:spcPct val="115000"/>
              </a:lnSpc>
              <a:spcBef>
                <a:spcPts val="100"/>
              </a:spcBef>
              <a:spcAft>
                <a:spcPts val="120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000"/>
              <a:buNone/>
            </a:pPr>
            <a:r>
              <a:rPr lang="en"/>
              <a:t>Architecture In Delhi</a:t>
            </a:r>
            <a:endParaRPr/>
          </a:p>
        </p:txBody>
      </p:sp>
      <p:pic>
        <p:nvPicPr>
          <p:cNvPr id="151" name="Google Shape;151;p25"/>
          <p:cNvPicPr preferRelativeResize="0"/>
          <p:nvPr/>
        </p:nvPicPr>
        <p:blipFill rotWithShape="1">
          <a:blip r:embed="rId3">
            <a:alphaModFix/>
          </a:blip>
          <a:srcRect b="0" l="0" r="0" t="0"/>
          <a:stretch/>
        </p:blipFill>
        <p:spPr>
          <a:xfrm>
            <a:off x="152400" y="1296525"/>
            <a:ext cx="4184274" cy="2778400"/>
          </a:xfrm>
          <a:prstGeom prst="rect">
            <a:avLst/>
          </a:prstGeom>
          <a:noFill/>
          <a:ln>
            <a:noFill/>
          </a:ln>
        </p:spPr>
      </p:pic>
      <p:pic>
        <p:nvPicPr>
          <p:cNvPr id="152" name="Google Shape;152;p25"/>
          <p:cNvPicPr preferRelativeResize="0"/>
          <p:nvPr/>
        </p:nvPicPr>
        <p:blipFill rotWithShape="1">
          <a:blip r:embed="rId4">
            <a:alphaModFix/>
          </a:blip>
          <a:srcRect b="0" l="0" r="0" t="0"/>
          <a:stretch/>
        </p:blipFill>
        <p:spPr>
          <a:xfrm>
            <a:off x="4489075" y="1296525"/>
            <a:ext cx="4502526" cy="2778399"/>
          </a:xfrm>
          <a:prstGeom prst="rect">
            <a:avLst/>
          </a:prstGeom>
          <a:noFill/>
          <a:ln>
            <a:noFill/>
          </a:ln>
        </p:spPr>
      </p:pic>
      <p:sp>
        <p:nvSpPr>
          <p:cNvPr id="153" name="Google Shape;153;p25"/>
          <p:cNvSpPr txBox="1"/>
          <p:nvPr/>
        </p:nvSpPr>
        <p:spPr>
          <a:xfrm>
            <a:off x="441225" y="4311475"/>
            <a:ext cx="3441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3F3F3"/>
                </a:solidFill>
                <a:latin typeface="Arial"/>
                <a:ea typeface="Arial"/>
                <a:cs typeface="Arial"/>
                <a:sym typeface="Arial"/>
              </a:rPr>
              <a:t>Jama Masjid Old Delhi</a:t>
            </a:r>
            <a:endParaRPr b="0" i="0" sz="1600" u="none" cap="none" strike="noStrike">
              <a:solidFill>
                <a:srgbClr val="F3F3F3"/>
              </a:solidFill>
              <a:latin typeface="Arial"/>
              <a:ea typeface="Arial"/>
              <a:cs typeface="Arial"/>
              <a:sym typeface="Arial"/>
            </a:endParaRPr>
          </a:p>
        </p:txBody>
      </p:sp>
      <p:sp>
        <p:nvSpPr>
          <p:cNvPr id="154" name="Google Shape;154;p25"/>
          <p:cNvSpPr txBox="1"/>
          <p:nvPr/>
        </p:nvSpPr>
        <p:spPr>
          <a:xfrm>
            <a:off x="5458675" y="4286250"/>
            <a:ext cx="2962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Humayun’s Tomb New Delhi</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87900" y="786875"/>
            <a:ext cx="8368200" cy="153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en" sz="7500"/>
              <a:t>THANK YOU</a:t>
            </a:r>
            <a:endParaRPr sz="7500"/>
          </a:p>
        </p:txBody>
      </p:sp>
      <p:sp>
        <p:nvSpPr>
          <p:cNvPr id="160" name="Google Shape;160;p26"/>
          <p:cNvSpPr txBox="1"/>
          <p:nvPr>
            <p:ph idx="1" type="body"/>
          </p:nvPr>
        </p:nvSpPr>
        <p:spPr>
          <a:xfrm>
            <a:off x="387900" y="2402600"/>
            <a:ext cx="8368200" cy="2425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b="1" lang="en">
                <a:latin typeface="Arial"/>
                <a:ea typeface="Arial"/>
                <a:cs typeface="Arial"/>
                <a:sym typeface="Arial"/>
              </a:rPr>
              <a:t>MADE BY:-</a:t>
            </a:r>
            <a:endParaRPr b="1">
              <a:latin typeface="Arial"/>
              <a:ea typeface="Arial"/>
              <a:cs typeface="Arial"/>
              <a:sym typeface="Arial"/>
            </a:endParaRPr>
          </a:p>
          <a:p>
            <a:pPr indent="0" lvl="0" marL="0" rtl="0" algn="r">
              <a:lnSpc>
                <a:spcPct val="100000"/>
              </a:lnSpc>
              <a:spcBef>
                <a:spcPts val="1200"/>
              </a:spcBef>
              <a:spcAft>
                <a:spcPts val="0"/>
              </a:spcAft>
              <a:buSzPts val="1800"/>
              <a:buNone/>
            </a:pPr>
            <a:r>
              <a:rPr lang="en" sz="1400">
                <a:latin typeface="Arial"/>
                <a:ea typeface="Arial"/>
                <a:cs typeface="Arial"/>
                <a:sym typeface="Arial"/>
              </a:rPr>
              <a:t>DIKCHA SINGH (RA2011027010096)</a:t>
            </a:r>
            <a:endParaRPr sz="1400">
              <a:latin typeface="Arial"/>
              <a:ea typeface="Arial"/>
              <a:cs typeface="Arial"/>
              <a:sym typeface="Arial"/>
            </a:endParaRPr>
          </a:p>
          <a:p>
            <a:pPr indent="0" lvl="0" marL="0" rtl="0" algn="r">
              <a:lnSpc>
                <a:spcPct val="100000"/>
              </a:lnSpc>
              <a:spcBef>
                <a:spcPts val="1200"/>
              </a:spcBef>
              <a:spcAft>
                <a:spcPts val="0"/>
              </a:spcAft>
              <a:buSzPts val="1800"/>
              <a:buNone/>
            </a:pPr>
            <a:r>
              <a:rPr lang="en" sz="1400">
                <a:latin typeface="Arial"/>
                <a:ea typeface="Arial"/>
                <a:cs typeface="Arial"/>
                <a:sym typeface="Arial"/>
              </a:rPr>
              <a:t>KARAN SHARMA (RA2011027010077)</a:t>
            </a:r>
            <a:endParaRPr sz="1400">
              <a:latin typeface="Arial"/>
              <a:ea typeface="Arial"/>
              <a:cs typeface="Arial"/>
              <a:sym typeface="Arial"/>
            </a:endParaRPr>
          </a:p>
          <a:p>
            <a:pPr indent="0" lvl="0" marL="0" rtl="0" algn="r">
              <a:lnSpc>
                <a:spcPct val="100000"/>
              </a:lnSpc>
              <a:spcBef>
                <a:spcPts val="1200"/>
              </a:spcBef>
              <a:spcAft>
                <a:spcPts val="0"/>
              </a:spcAft>
              <a:buSzPts val="1800"/>
              <a:buNone/>
            </a:pPr>
            <a:r>
              <a:rPr lang="en" sz="1400">
                <a:latin typeface="Arial"/>
                <a:ea typeface="Arial"/>
                <a:cs typeface="Arial"/>
                <a:sym typeface="Arial"/>
              </a:rPr>
              <a:t>SIDDHANT SHEKHAR  (RA2011027010130)</a:t>
            </a:r>
            <a:endParaRPr sz="1400">
              <a:latin typeface="Arial"/>
              <a:ea typeface="Arial"/>
              <a:cs typeface="Arial"/>
              <a:sym typeface="Arial"/>
            </a:endParaRPr>
          </a:p>
          <a:p>
            <a:pPr indent="0" lvl="0" marL="0" rtl="0" algn="r">
              <a:lnSpc>
                <a:spcPct val="100000"/>
              </a:lnSpc>
              <a:spcBef>
                <a:spcPts val="1200"/>
              </a:spcBef>
              <a:spcAft>
                <a:spcPts val="0"/>
              </a:spcAft>
              <a:buSzPts val="1800"/>
              <a:buNone/>
            </a:pPr>
            <a:r>
              <a:rPr lang="en" sz="1400">
                <a:latin typeface="Arial"/>
                <a:ea typeface="Arial"/>
                <a:cs typeface="Arial"/>
                <a:sym typeface="Arial"/>
              </a:rPr>
              <a:t>AVINASH CHOUBEY (RA2011027010111)</a:t>
            </a:r>
            <a:endParaRPr sz="1400">
              <a:latin typeface="Arial"/>
              <a:ea typeface="Arial"/>
              <a:cs typeface="Arial"/>
              <a:sym typeface="Arial"/>
            </a:endParaRPr>
          </a:p>
          <a:p>
            <a:pPr indent="0" lvl="0" marL="0" rtl="0" algn="r">
              <a:lnSpc>
                <a:spcPct val="100000"/>
              </a:lnSpc>
              <a:spcBef>
                <a:spcPts val="1200"/>
              </a:spcBef>
              <a:spcAft>
                <a:spcPts val="0"/>
              </a:spcAft>
              <a:buSzPts val="1800"/>
              <a:buNone/>
            </a:pPr>
            <a:r>
              <a:rPr lang="en" sz="1400">
                <a:latin typeface="Arial"/>
                <a:ea typeface="Arial"/>
                <a:cs typeface="Arial"/>
                <a:sym typeface="Arial"/>
              </a:rPr>
              <a:t>DEEPESH SHARMA (RA2011027010104)</a:t>
            </a:r>
            <a:endParaRPr sz="1400">
              <a:latin typeface="Arial"/>
              <a:ea typeface="Arial"/>
              <a:cs typeface="Arial"/>
              <a:sym typeface="Arial"/>
            </a:endParaRPr>
          </a:p>
          <a:p>
            <a:pPr indent="0" lvl="0" marL="0" rtl="0" algn="ctr">
              <a:lnSpc>
                <a:spcPct val="100000"/>
              </a:lnSpc>
              <a:spcBef>
                <a:spcPts val="1200"/>
              </a:spcBef>
              <a:spcAft>
                <a:spcPts val="1200"/>
              </a:spcAft>
              <a:buSzPts val="1800"/>
              <a:buNone/>
            </a:pPr>
            <a:r>
              <a:t/>
            </a:r>
            <a:endParaRPr sz="12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What is indo-saracenic architecture? </a:t>
            </a:r>
            <a:endParaRPr/>
          </a:p>
        </p:txBody>
      </p:sp>
      <p:sp>
        <p:nvSpPr>
          <p:cNvPr id="70" name="Google Shape;70;p14"/>
          <p:cNvSpPr txBox="1"/>
          <p:nvPr>
            <p:ph idx="1" type="body"/>
          </p:nvPr>
        </p:nvSpPr>
        <p:spPr>
          <a:xfrm>
            <a:off x="387900" y="1489825"/>
            <a:ext cx="5310300" cy="3078900"/>
          </a:xfrm>
          <a:prstGeom prst="rect">
            <a:avLst/>
          </a:prstGeom>
          <a:noFill/>
          <a:ln>
            <a:noFill/>
          </a:ln>
        </p:spPr>
        <p:txBody>
          <a:bodyPr anchorCtr="0" anchor="t" bIns="91425" lIns="91425" spcFirstLastPara="1" rIns="91425" wrap="square" tIns="91425">
            <a:normAutofit fontScale="92500" lnSpcReduction="20000"/>
          </a:bodyPr>
          <a:lstStyle/>
          <a:p>
            <a:pPr indent="-316737" lvl="0" marL="457200" rtl="0" algn="l">
              <a:lnSpc>
                <a:spcPct val="115000"/>
              </a:lnSpc>
              <a:spcBef>
                <a:spcPts val="0"/>
              </a:spcBef>
              <a:spcAft>
                <a:spcPts val="0"/>
              </a:spcAft>
              <a:buClr>
                <a:srgbClr val="F3F3F3"/>
              </a:buClr>
              <a:buSzPct val="100000"/>
              <a:buFont typeface="Arial"/>
              <a:buChar char="●"/>
            </a:pPr>
            <a:r>
              <a:rPr b="1" lang="en" sz="1500">
                <a:solidFill>
                  <a:srgbClr val="F3F3F3"/>
                </a:solidFill>
                <a:highlight>
                  <a:srgbClr val="00517C"/>
                </a:highlight>
                <a:latin typeface="Arial"/>
                <a:ea typeface="Arial"/>
                <a:cs typeface="Arial"/>
                <a:sym typeface="Arial"/>
              </a:rPr>
              <a:t>Indo-Saracenic architecture</a:t>
            </a:r>
            <a:r>
              <a:rPr lang="en" sz="1500">
                <a:solidFill>
                  <a:srgbClr val="F3F3F3"/>
                </a:solidFill>
                <a:highlight>
                  <a:srgbClr val="00517C"/>
                </a:highlight>
                <a:latin typeface="Arial"/>
                <a:ea typeface="Arial"/>
                <a:cs typeface="Arial"/>
                <a:sym typeface="Arial"/>
              </a:rPr>
              <a:t> (also known as </a:t>
            </a:r>
            <a:r>
              <a:rPr b="1" lang="en" sz="1500">
                <a:solidFill>
                  <a:srgbClr val="F3F3F3"/>
                </a:solidFill>
                <a:highlight>
                  <a:srgbClr val="00517C"/>
                </a:highlight>
                <a:latin typeface="Arial"/>
                <a:ea typeface="Arial"/>
                <a:cs typeface="Arial"/>
                <a:sym typeface="Arial"/>
              </a:rPr>
              <a:t>Indo-Gothic</a:t>
            </a:r>
            <a:r>
              <a:rPr lang="en" sz="1500">
                <a:solidFill>
                  <a:srgbClr val="F3F3F3"/>
                </a:solidFill>
                <a:highlight>
                  <a:srgbClr val="00517C"/>
                </a:highlight>
                <a:latin typeface="Arial"/>
                <a:ea typeface="Arial"/>
                <a:cs typeface="Arial"/>
                <a:sym typeface="Arial"/>
              </a:rPr>
              <a:t>, </a:t>
            </a:r>
            <a:r>
              <a:rPr b="1" lang="en" sz="1500">
                <a:solidFill>
                  <a:srgbClr val="F3F3F3"/>
                </a:solidFill>
                <a:highlight>
                  <a:srgbClr val="00517C"/>
                </a:highlight>
                <a:latin typeface="Arial"/>
                <a:ea typeface="Arial"/>
                <a:cs typeface="Arial"/>
                <a:sym typeface="Arial"/>
              </a:rPr>
              <a:t>Mughal-Gothic</a:t>
            </a:r>
            <a:r>
              <a:rPr lang="en" sz="1500">
                <a:solidFill>
                  <a:srgbClr val="F3F3F3"/>
                </a:solidFill>
                <a:highlight>
                  <a:srgbClr val="00517C"/>
                </a:highlight>
                <a:latin typeface="Arial"/>
                <a:ea typeface="Arial"/>
                <a:cs typeface="Arial"/>
                <a:sym typeface="Arial"/>
              </a:rPr>
              <a:t>, </a:t>
            </a:r>
            <a:r>
              <a:rPr b="1" lang="en" sz="1500">
                <a:solidFill>
                  <a:srgbClr val="F3F3F3"/>
                </a:solidFill>
                <a:highlight>
                  <a:srgbClr val="00517C"/>
                </a:highlight>
                <a:latin typeface="Arial"/>
                <a:ea typeface="Arial"/>
                <a:cs typeface="Arial"/>
                <a:sym typeface="Arial"/>
              </a:rPr>
              <a:t>Neo-Mughal</a:t>
            </a:r>
            <a:r>
              <a:rPr lang="en" sz="1500">
                <a:solidFill>
                  <a:srgbClr val="F3F3F3"/>
                </a:solidFill>
                <a:highlight>
                  <a:srgbClr val="00517C"/>
                </a:highlight>
                <a:latin typeface="Arial"/>
                <a:ea typeface="Arial"/>
                <a:cs typeface="Arial"/>
                <a:sym typeface="Arial"/>
              </a:rPr>
              <a:t>, in the 19th century often </a:t>
            </a:r>
            <a:r>
              <a:rPr b="1" lang="en" sz="1500">
                <a:solidFill>
                  <a:srgbClr val="F3F3F3"/>
                </a:solidFill>
                <a:highlight>
                  <a:srgbClr val="00517C"/>
                </a:highlight>
                <a:latin typeface="Arial"/>
                <a:ea typeface="Arial"/>
                <a:cs typeface="Arial"/>
                <a:sym typeface="Arial"/>
              </a:rPr>
              <a:t>Hindoo style</a:t>
            </a:r>
            <a:r>
              <a:rPr lang="en" sz="1500">
                <a:solidFill>
                  <a:srgbClr val="F3F3F3"/>
                </a:solidFill>
                <a:highlight>
                  <a:srgbClr val="00517C"/>
                </a:highlight>
                <a:latin typeface="Arial"/>
                <a:ea typeface="Arial"/>
                <a:cs typeface="Arial"/>
                <a:sym typeface="Arial"/>
              </a:rPr>
              <a:t>) was a revivalist architectural style mostly used by British architects in India in the late 19th century, especially in public and government buildings in the British Raj, and the palaces of rulers of the princely states. </a:t>
            </a:r>
            <a:endParaRPr sz="1500">
              <a:solidFill>
                <a:srgbClr val="F3F3F3"/>
              </a:solidFill>
              <a:highlight>
                <a:srgbClr val="00517C"/>
              </a:highlight>
              <a:latin typeface="Arial"/>
              <a:ea typeface="Arial"/>
              <a:cs typeface="Arial"/>
              <a:sym typeface="Arial"/>
            </a:endParaRPr>
          </a:p>
          <a:p>
            <a:pPr indent="-316737" lvl="0" marL="457200" rtl="0" algn="l">
              <a:lnSpc>
                <a:spcPct val="115000"/>
              </a:lnSpc>
              <a:spcBef>
                <a:spcPts val="0"/>
              </a:spcBef>
              <a:spcAft>
                <a:spcPts val="0"/>
              </a:spcAft>
              <a:buClr>
                <a:srgbClr val="F3F3F3"/>
              </a:buClr>
              <a:buSzPct val="100000"/>
              <a:buFont typeface="Arial"/>
              <a:buChar char="●"/>
            </a:pPr>
            <a:r>
              <a:rPr lang="en" sz="1500">
                <a:solidFill>
                  <a:srgbClr val="F3F3F3"/>
                </a:solidFill>
                <a:highlight>
                  <a:srgbClr val="00517C"/>
                </a:highlight>
                <a:latin typeface="Arial"/>
                <a:ea typeface="Arial"/>
                <a:cs typeface="Arial"/>
                <a:sym typeface="Arial"/>
              </a:rPr>
              <a:t>It drew stylistic and decorative elements from native Indo-Islamic architecture, especially Mughal architecture, which the British regarded as the classic Indian style, and, less often, from Hindu temple architecture. </a:t>
            </a:r>
            <a:endParaRPr sz="1500">
              <a:solidFill>
                <a:srgbClr val="F3F3F3"/>
              </a:solidFill>
              <a:highlight>
                <a:srgbClr val="00517C"/>
              </a:highlight>
              <a:latin typeface="Arial"/>
              <a:ea typeface="Arial"/>
              <a:cs typeface="Arial"/>
              <a:sym typeface="Arial"/>
            </a:endParaRPr>
          </a:p>
          <a:p>
            <a:pPr indent="-316737" lvl="0" marL="457200" rtl="0" algn="l">
              <a:lnSpc>
                <a:spcPct val="115000"/>
              </a:lnSpc>
              <a:spcBef>
                <a:spcPts val="0"/>
              </a:spcBef>
              <a:spcAft>
                <a:spcPts val="0"/>
              </a:spcAft>
              <a:buClr>
                <a:srgbClr val="F3F3F3"/>
              </a:buClr>
              <a:buSzPct val="100000"/>
              <a:buFont typeface="Arial"/>
              <a:buChar char="●"/>
            </a:pPr>
            <a:r>
              <a:rPr lang="en" sz="1500">
                <a:solidFill>
                  <a:srgbClr val="F3F3F3"/>
                </a:solidFill>
                <a:highlight>
                  <a:srgbClr val="00517C"/>
                </a:highlight>
                <a:latin typeface="Arial"/>
                <a:ea typeface="Arial"/>
                <a:cs typeface="Arial"/>
                <a:sym typeface="Arial"/>
              </a:rPr>
              <a:t>The basic layout and structure of the buildings tended to be close to that used in contemporary buildings in other revivalist styles, such as Gothic revival and Neo-Classical, with specific Indian features and decoration added.</a:t>
            </a:r>
            <a:endParaRPr sz="1500">
              <a:solidFill>
                <a:srgbClr val="F3F3F3"/>
              </a:solidFill>
              <a:highlight>
                <a:srgbClr val="00517C"/>
              </a:highlight>
              <a:latin typeface="Arial"/>
              <a:ea typeface="Arial"/>
              <a:cs typeface="Arial"/>
              <a:sym typeface="Arial"/>
            </a:endParaRPr>
          </a:p>
        </p:txBody>
      </p:sp>
      <p:pic>
        <p:nvPicPr>
          <p:cNvPr id="71" name="Google Shape;71;p14"/>
          <p:cNvPicPr preferRelativeResize="0"/>
          <p:nvPr/>
        </p:nvPicPr>
        <p:blipFill rotWithShape="1">
          <a:blip r:embed="rId3">
            <a:alphaModFix/>
          </a:blip>
          <a:srcRect b="0" l="0" r="0" t="0"/>
          <a:stretch/>
        </p:blipFill>
        <p:spPr>
          <a:xfrm>
            <a:off x="5698200" y="1953225"/>
            <a:ext cx="3200350" cy="2152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History</a:t>
            </a:r>
            <a:endParaRPr/>
          </a:p>
        </p:txBody>
      </p:sp>
      <p:sp>
        <p:nvSpPr>
          <p:cNvPr id="77" name="Google Shape;77;p1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800"/>
              <a:buNone/>
            </a:pPr>
            <a:r>
              <a:rPr lang="en" sz="1400">
                <a:solidFill>
                  <a:srgbClr val="F3F3F3"/>
                </a:solidFill>
                <a:highlight>
                  <a:srgbClr val="00517C"/>
                </a:highlight>
                <a:latin typeface="Arial"/>
                <a:ea typeface="Arial"/>
                <a:cs typeface="Arial"/>
                <a:sym typeface="Arial"/>
              </a:rPr>
              <a:t>Saracenic was a term used by the ancient Romans to refer to a people who lived in desert areas in and around the Roman province of Arabia, and who were distinguished from Arab. Some use this term to refer to Indo-Islamic Architecture. However, it basically refers to the style that diffused from the 1870’s to the early 20th century for </a:t>
            </a:r>
            <a:r>
              <a:rPr b="1" lang="en" sz="1400">
                <a:solidFill>
                  <a:srgbClr val="F3F3F3"/>
                </a:solidFill>
                <a:highlight>
                  <a:srgbClr val="00517C"/>
                </a:highlight>
                <a:latin typeface="Arial"/>
                <a:ea typeface="Arial"/>
                <a:cs typeface="Arial"/>
                <a:sym typeface="Arial"/>
              </a:rPr>
              <a:t>colonial buildings in India</a:t>
            </a:r>
            <a:r>
              <a:rPr lang="en" sz="1400">
                <a:solidFill>
                  <a:srgbClr val="F3F3F3"/>
                </a:solidFill>
                <a:highlight>
                  <a:srgbClr val="00517C"/>
                </a:highlight>
                <a:latin typeface="Arial"/>
                <a:ea typeface="Arial"/>
                <a:cs typeface="Arial"/>
                <a:sym typeface="Arial"/>
              </a:rPr>
              <a:t>, adding the elements of Mughal architecture, to the base of </a:t>
            </a:r>
            <a:r>
              <a:rPr b="1" lang="en" sz="1400">
                <a:solidFill>
                  <a:srgbClr val="F3F3F3"/>
                </a:solidFill>
                <a:highlight>
                  <a:srgbClr val="00517C"/>
                </a:highlight>
                <a:latin typeface="Arial"/>
                <a:ea typeface="Arial"/>
                <a:cs typeface="Arial"/>
                <a:sym typeface="Arial"/>
              </a:rPr>
              <a:t>Victorian Gothic style</a:t>
            </a:r>
            <a:r>
              <a:rPr lang="en" sz="1400">
                <a:solidFill>
                  <a:srgbClr val="F3F3F3"/>
                </a:solidFill>
                <a:highlight>
                  <a:srgbClr val="00517C"/>
                </a:highlight>
                <a:latin typeface="Arial"/>
                <a:ea typeface="Arial"/>
                <a:cs typeface="Arial"/>
                <a:sym typeface="Arial"/>
              </a:rPr>
              <a:t>.</a:t>
            </a:r>
            <a:endParaRPr sz="1400">
              <a:solidFill>
                <a:srgbClr val="F3F3F3"/>
              </a:solidFill>
              <a:highlight>
                <a:srgbClr val="00517C"/>
              </a:highlight>
              <a:latin typeface="Arial"/>
              <a:ea typeface="Arial"/>
              <a:cs typeface="Arial"/>
              <a:sym typeface="Arial"/>
            </a:endParaRPr>
          </a:p>
          <a:p>
            <a:pPr indent="0" lvl="0" marL="0" rtl="0" algn="just">
              <a:lnSpc>
                <a:spcPct val="105000"/>
              </a:lnSpc>
              <a:spcBef>
                <a:spcPts val="1200"/>
              </a:spcBef>
              <a:spcAft>
                <a:spcPts val="0"/>
              </a:spcAft>
              <a:buSzPts val="1800"/>
              <a:buNone/>
            </a:pPr>
            <a:r>
              <a:rPr lang="en" sz="1400">
                <a:solidFill>
                  <a:srgbClr val="F3F3F3"/>
                </a:solidFill>
                <a:highlight>
                  <a:srgbClr val="00517C"/>
                </a:highlight>
                <a:latin typeface="Arial"/>
                <a:ea typeface="Arial"/>
                <a:cs typeface="Arial"/>
                <a:sym typeface="Arial"/>
              </a:rPr>
              <a:t>Initially the British constructed governmental and public buildings in European classical styles regardless of Indian local climate and traditions. Only after the 1858, the local architectural traditions, especially the Mughal tradition were introduced to the colonial erections. This was also the time of Gothic Revival, so Gothic features were used as the base and the domes and Chhatris were used to produce the external appearances to the buildings. This is the reason that it is also known as </a:t>
            </a:r>
            <a:r>
              <a:rPr b="1" lang="en" sz="1400">
                <a:solidFill>
                  <a:srgbClr val="F3F3F3"/>
                </a:solidFill>
                <a:highlight>
                  <a:srgbClr val="00517C"/>
                </a:highlight>
                <a:latin typeface="Arial"/>
                <a:ea typeface="Arial"/>
                <a:cs typeface="Arial"/>
                <a:sym typeface="Arial"/>
              </a:rPr>
              <a:t>Indo-British style</a:t>
            </a:r>
            <a:r>
              <a:rPr lang="en" sz="1400">
                <a:solidFill>
                  <a:srgbClr val="F3F3F3"/>
                </a:solidFill>
                <a:highlight>
                  <a:srgbClr val="00517C"/>
                </a:highlight>
                <a:latin typeface="Arial"/>
                <a:ea typeface="Arial"/>
                <a:cs typeface="Arial"/>
                <a:sym typeface="Arial"/>
              </a:rPr>
              <a:t>.</a:t>
            </a:r>
            <a:endParaRPr sz="1400">
              <a:solidFill>
                <a:srgbClr val="F3F3F3"/>
              </a:solidFill>
              <a:highlight>
                <a:srgbClr val="00517C"/>
              </a:highlight>
              <a:latin typeface="Arial"/>
              <a:ea typeface="Arial"/>
              <a:cs typeface="Arial"/>
              <a:sym typeface="Arial"/>
            </a:endParaRPr>
          </a:p>
          <a:p>
            <a:pPr indent="-317500" lvl="0" marL="457200" rtl="0" algn="l">
              <a:lnSpc>
                <a:spcPct val="105000"/>
              </a:lnSpc>
              <a:spcBef>
                <a:spcPts val="100"/>
              </a:spcBef>
              <a:spcAft>
                <a:spcPts val="0"/>
              </a:spcAft>
              <a:buClr>
                <a:srgbClr val="F3F3F3"/>
              </a:buClr>
              <a:buSzPts val="1400"/>
              <a:buFont typeface="Arial"/>
              <a:buChar char="●"/>
            </a:pPr>
            <a:r>
              <a:rPr lang="en" sz="1400">
                <a:solidFill>
                  <a:srgbClr val="F3F3F3"/>
                </a:solidFill>
                <a:highlight>
                  <a:srgbClr val="00517C"/>
                </a:highlight>
                <a:latin typeface="Arial"/>
                <a:ea typeface="Arial"/>
                <a:cs typeface="Arial"/>
                <a:sym typeface="Arial"/>
              </a:rPr>
              <a:t>Early examples of Indo-British Style are the New Palace of Kolhapur (1881) designed by Charles Mant and Muir College (1886) in Allahabad designed by William.</a:t>
            </a:r>
            <a:endParaRPr sz="1400">
              <a:solidFill>
                <a:srgbClr val="F3F3F3"/>
              </a:solidFill>
              <a:highlight>
                <a:srgbClr val="00517C"/>
              </a:highlight>
              <a:latin typeface="Arial"/>
              <a:ea typeface="Arial"/>
              <a:cs typeface="Arial"/>
              <a:sym typeface="Arial"/>
            </a:endParaRPr>
          </a:p>
          <a:p>
            <a:pPr indent="0" lvl="0" marL="0" rtl="0" algn="l">
              <a:lnSpc>
                <a:spcPct val="105000"/>
              </a:lnSpc>
              <a:spcBef>
                <a:spcPts val="0"/>
              </a:spcBef>
              <a:spcAft>
                <a:spcPts val="1200"/>
              </a:spcAft>
              <a:buSzPts val="1800"/>
              <a:buNone/>
            </a:pPr>
            <a:r>
              <a:t/>
            </a:r>
            <a:endParaRPr sz="1200">
              <a:solidFill>
                <a:srgbClr val="090909"/>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000"/>
              <a:buNone/>
            </a:pPr>
            <a:r>
              <a:rPr lang="en"/>
              <a:t>Indo-Saracenic Architecture</a:t>
            </a:r>
            <a:endParaRPr/>
          </a:p>
        </p:txBody>
      </p:sp>
      <p:pic>
        <p:nvPicPr>
          <p:cNvPr id="83" name="Google Shape;83;p16"/>
          <p:cNvPicPr preferRelativeResize="0"/>
          <p:nvPr/>
        </p:nvPicPr>
        <p:blipFill rotWithShape="1">
          <a:blip r:embed="rId3">
            <a:alphaModFix/>
          </a:blip>
          <a:srcRect b="0" l="0" r="0" t="0"/>
          <a:stretch/>
        </p:blipFill>
        <p:spPr>
          <a:xfrm>
            <a:off x="152400" y="1296525"/>
            <a:ext cx="3011850" cy="1744875"/>
          </a:xfrm>
          <a:prstGeom prst="rect">
            <a:avLst/>
          </a:prstGeom>
          <a:noFill/>
          <a:ln>
            <a:noFill/>
          </a:ln>
        </p:spPr>
      </p:pic>
      <p:pic>
        <p:nvPicPr>
          <p:cNvPr id="84" name="Google Shape;84;p16"/>
          <p:cNvPicPr preferRelativeResize="0"/>
          <p:nvPr/>
        </p:nvPicPr>
        <p:blipFill rotWithShape="1">
          <a:blip r:embed="rId4">
            <a:alphaModFix/>
          </a:blip>
          <a:srcRect b="0" l="0" r="0" t="0"/>
          <a:stretch/>
        </p:blipFill>
        <p:spPr>
          <a:xfrm>
            <a:off x="6138787" y="1296525"/>
            <a:ext cx="2617311" cy="1744876"/>
          </a:xfrm>
          <a:prstGeom prst="rect">
            <a:avLst/>
          </a:prstGeom>
          <a:noFill/>
          <a:ln>
            <a:noFill/>
          </a:ln>
        </p:spPr>
      </p:pic>
      <p:sp>
        <p:nvSpPr>
          <p:cNvPr id="85" name="Google Shape;85;p16"/>
          <p:cNvSpPr txBox="1"/>
          <p:nvPr/>
        </p:nvSpPr>
        <p:spPr>
          <a:xfrm>
            <a:off x="492225" y="3126425"/>
            <a:ext cx="2332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3F3F3"/>
                </a:solidFill>
                <a:latin typeface="Arial"/>
                <a:ea typeface="Arial"/>
                <a:cs typeface="Arial"/>
                <a:sym typeface="Arial"/>
              </a:rPr>
              <a:t>Qutub Minar New Delhi</a:t>
            </a:r>
            <a:endParaRPr b="0" i="0" sz="1600" u="none" cap="none" strike="noStrike">
              <a:solidFill>
                <a:srgbClr val="F3F3F3"/>
              </a:solidFill>
              <a:latin typeface="Arial"/>
              <a:ea typeface="Arial"/>
              <a:cs typeface="Arial"/>
              <a:sym typeface="Arial"/>
            </a:endParaRPr>
          </a:p>
        </p:txBody>
      </p:sp>
      <p:sp>
        <p:nvSpPr>
          <p:cNvPr id="86" name="Google Shape;86;p16"/>
          <p:cNvSpPr txBox="1"/>
          <p:nvPr/>
        </p:nvSpPr>
        <p:spPr>
          <a:xfrm>
            <a:off x="6256150" y="3041400"/>
            <a:ext cx="2382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Chepauk Palace Chennai</a:t>
            </a:r>
            <a:endParaRPr b="0" i="0" sz="1600" u="none" cap="none" strike="noStrike">
              <a:solidFill>
                <a:schemeClr val="dk1"/>
              </a:solidFill>
              <a:latin typeface="Arial"/>
              <a:ea typeface="Arial"/>
              <a:cs typeface="Arial"/>
              <a:sym typeface="Arial"/>
            </a:endParaRPr>
          </a:p>
        </p:txBody>
      </p:sp>
      <p:pic>
        <p:nvPicPr>
          <p:cNvPr id="87" name="Google Shape;87;p16"/>
          <p:cNvPicPr preferRelativeResize="0"/>
          <p:nvPr/>
        </p:nvPicPr>
        <p:blipFill rotWithShape="1">
          <a:blip r:embed="rId5">
            <a:alphaModFix/>
          </a:blip>
          <a:srcRect b="0" l="0" r="0" t="0"/>
          <a:stretch/>
        </p:blipFill>
        <p:spPr>
          <a:xfrm>
            <a:off x="3164250" y="2686774"/>
            <a:ext cx="2974551" cy="1744875"/>
          </a:xfrm>
          <a:prstGeom prst="rect">
            <a:avLst/>
          </a:prstGeom>
          <a:noFill/>
          <a:ln>
            <a:noFill/>
          </a:ln>
        </p:spPr>
      </p:pic>
      <p:sp>
        <p:nvSpPr>
          <p:cNvPr id="88" name="Google Shape;88;p16"/>
          <p:cNvSpPr txBox="1"/>
          <p:nvPr/>
        </p:nvSpPr>
        <p:spPr>
          <a:xfrm>
            <a:off x="3164275" y="4431650"/>
            <a:ext cx="2974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3F3F3"/>
                </a:solidFill>
                <a:latin typeface="Arial"/>
                <a:ea typeface="Arial"/>
                <a:cs typeface="Arial"/>
                <a:sym typeface="Arial"/>
              </a:rPr>
              <a:t>Madras High Court Chennai</a:t>
            </a:r>
            <a:endParaRPr b="0" i="0" sz="1600" u="none" cap="none" strike="noStrike">
              <a:solidFill>
                <a:srgbClr val="F3F3F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Characteristics</a:t>
            </a:r>
            <a:endParaRPr/>
          </a:p>
        </p:txBody>
      </p:sp>
      <p:sp>
        <p:nvSpPr>
          <p:cNvPr id="94" name="Google Shape;94;p1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The style has been said, by a native of Kolkata,to be most common in "Southern and Western India", and of the three main cities of the 19th-century Raj, it was and is much more evident in Mumbai and Chennai rather than Kolkata, where both public government buildings.</a:t>
            </a:r>
            <a:endParaRPr sz="1500">
              <a:solidFill>
                <a:srgbClr val="F3F3F3"/>
              </a:solidFill>
              <a:highlight>
                <a:srgbClr val="00517C"/>
              </a:highlight>
              <a:latin typeface="Arial"/>
              <a:ea typeface="Arial"/>
              <a:cs typeface="Arial"/>
              <a:sym typeface="Arial"/>
            </a:endParaRPr>
          </a:p>
          <a:p>
            <a:pPr indent="-323850" lvl="0" marL="457200" rtl="0" algn="l">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The mansions of wealthy Indians tended to use versions of European Neoclassical architecture.Madras (now Chennai) was a particular centre of the style, but still tended to use details from Mughal architecture, which had barely ever reached Tamil Nadu before. </a:t>
            </a:r>
            <a:endParaRPr sz="1500">
              <a:solidFill>
                <a:srgbClr val="F3F3F3"/>
              </a:solidFill>
              <a:highlight>
                <a:srgbClr val="00517C"/>
              </a:highlight>
              <a:latin typeface="Arial"/>
              <a:ea typeface="Arial"/>
              <a:cs typeface="Arial"/>
              <a:sym typeface="Arial"/>
            </a:endParaRPr>
          </a:p>
          <a:p>
            <a:pPr indent="-323850" lvl="0" marL="457200" rtl="0" algn="l">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This was partly because English authorities such as James Fergusson especially deprecated Dravidian architecture, which also would also have been harder and more expensive to adapt to modern building functions.</a:t>
            </a:r>
            <a:endParaRPr sz="1500">
              <a:solidFill>
                <a:srgbClr val="F3F3F3"/>
              </a:solidFill>
              <a:highlight>
                <a:srgbClr val="00517C"/>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Characteristics</a:t>
            </a:r>
            <a:endParaRPr/>
          </a:p>
        </p:txBody>
      </p:sp>
      <p:sp>
        <p:nvSpPr>
          <p:cNvPr id="100" name="Google Shape;100;p18"/>
          <p:cNvSpPr txBox="1"/>
          <p:nvPr>
            <p:ph idx="1" type="body"/>
          </p:nvPr>
        </p:nvSpPr>
        <p:spPr>
          <a:xfrm>
            <a:off x="387900" y="1262899"/>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SzPts val="1800"/>
              <a:buNone/>
            </a:pPr>
            <a:r>
              <a:rPr lang="en" sz="1300">
                <a:solidFill>
                  <a:srgbClr val="F3F3F3"/>
                </a:solidFill>
                <a:highlight>
                  <a:srgbClr val="00517C"/>
                </a:highlight>
                <a:latin typeface="Arial"/>
                <a:ea typeface="Arial"/>
                <a:cs typeface="Arial"/>
                <a:sym typeface="Arial"/>
              </a:rPr>
              <a:t>Typical elements found include:</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50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onion (bulbous) domes</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Chhajja, overhanging eaves, often supported by conspicuous brackets</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pointed arches, cusped arches, or scalloped arches</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horseshoe arches, in fact characteristic of Islamic Spain or North Africa, but often used</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contrasting colours of voussoirs round an arch, especially red and white; another feature more typical of North Africa and Spain</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curved roofs in Bengali styles such as char-chala</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domed chhatri kiosks on the roofline</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pinnacles</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towers or minarets</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open pavilions or pavilions with Bangala roofs</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jalis or openwork screens</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Mashrabiya or jharokha-style screened windows</a:t>
            </a:r>
            <a:endParaRPr sz="1300">
              <a:solidFill>
                <a:srgbClr val="F3F3F3"/>
              </a:solidFill>
              <a:highlight>
                <a:srgbClr val="00517C"/>
              </a:highlight>
              <a:latin typeface="Arial"/>
              <a:ea typeface="Arial"/>
              <a:cs typeface="Arial"/>
              <a:sym typeface="Arial"/>
            </a:endParaRPr>
          </a:p>
          <a:p>
            <a:pPr indent="-311150" lvl="0" marL="685800" rtl="0" algn="l">
              <a:lnSpc>
                <a:spcPct val="115000"/>
              </a:lnSpc>
              <a:spcBef>
                <a:spcPts val="0"/>
              </a:spcBef>
              <a:spcAft>
                <a:spcPts val="0"/>
              </a:spcAft>
              <a:buClr>
                <a:srgbClr val="F3F3F3"/>
              </a:buClr>
              <a:buSzPts val="1300"/>
              <a:buFont typeface="Arial"/>
              <a:buChar char="●"/>
            </a:pPr>
            <a:r>
              <a:rPr lang="en" sz="1300">
                <a:solidFill>
                  <a:srgbClr val="F3F3F3"/>
                </a:solidFill>
                <a:highlight>
                  <a:srgbClr val="00517C"/>
                </a:highlight>
                <a:latin typeface="Arial"/>
                <a:ea typeface="Arial"/>
                <a:cs typeface="Arial"/>
                <a:sym typeface="Arial"/>
              </a:rPr>
              <a:t>Iwans, in the form of entrances set back from the facade, under an arch.</a:t>
            </a:r>
            <a:endParaRPr sz="1300">
              <a:solidFill>
                <a:srgbClr val="F3F3F3"/>
              </a:solidFill>
              <a:highlight>
                <a:srgbClr val="00517C"/>
              </a:highlight>
              <a:latin typeface="Arial"/>
              <a:ea typeface="Arial"/>
              <a:cs typeface="Arial"/>
              <a:sym typeface="Arial"/>
            </a:endParaRPr>
          </a:p>
          <a:p>
            <a:pPr indent="0" lvl="0" marL="0" rtl="0" algn="l">
              <a:lnSpc>
                <a:spcPct val="115000"/>
              </a:lnSpc>
              <a:spcBef>
                <a:spcPts val="100"/>
              </a:spcBef>
              <a:spcAft>
                <a:spcPts val="1200"/>
              </a:spcAft>
              <a:buSzPts val="1800"/>
              <a:buNone/>
            </a:pPr>
            <a:r>
              <a:t/>
            </a:r>
            <a:endParaRPr>
              <a:solidFill>
                <a:srgbClr val="F3F3F3"/>
              </a:solidFill>
              <a:highlight>
                <a:srgbClr val="00517C"/>
              </a:highlight>
              <a:latin typeface="Arial"/>
              <a:ea typeface="Arial"/>
              <a:cs typeface="Arial"/>
              <a:sym typeface="Arial"/>
            </a:endParaRPr>
          </a:p>
        </p:txBody>
      </p:sp>
      <p:pic>
        <p:nvPicPr>
          <p:cNvPr id="101" name="Google Shape;101;p18"/>
          <p:cNvPicPr preferRelativeResize="0"/>
          <p:nvPr/>
        </p:nvPicPr>
        <p:blipFill rotWithShape="1">
          <a:blip r:embed="rId3">
            <a:alphaModFix/>
          </a:blip>
          <a:srcRect b="0" l="0" r="0" t="0"/>
          <a:stretch/>
        </p:blipFill>
        <p:spPr>
          <a:xfrm>
            <a:off x="7038375" y="2835374"/>
            <a:ext cx="1717725" cy="2207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Indian Context</a:t>
            </a:r>
            <a:endParaRPr/>
          </a:p>
        </p:txBody>
      </p:sp>
      <p:sp>
        <p:nvSpPr>
          <p:cNvPr id="107" name="Google Shape;107;p19"/>
          <p:cNvSpPr txBox="1"/>
          <p:nvPr>
            <p:ph idx="1" type="body"/>
          </p:nvPr>
        </p:nvSpPr>
        <p:spPr>
          <a:xfrm>
            <a:off x="387900" y="1207150"/>
            <a:ext cx="5209500" cy="3078900"/>
          </a:xfrm>
          <a:prstGeom prst="rect">
            <a:avLst/>
          </a:prstGeom>
          <a:noFill/>
          <a:ln>
            <a:noFill/>
          </a:ln>
        </p:spPr>
        <p:txBody>
          <a:bodyPr anchorCtr="0" anchor="t" bIns="91425" lIns="91425" spcFirstLastPara="1" rIns="91425" wrap="square" tIns="91425">
            <a:noAutofit/>
          </a:bodyPr>
          <a:lstStyle/>
          <a:p>
            <a:pPr indent="-317500" lvl="0" marL="457200" rtl="0" algn="l">
              <a:lnSpc>
                <a:spcPct val="105000"/>
              </a:lnSpc>
              <a:spcBef>
                <a:spcPts val="0"/>
              </a:spcBef>
              <a:spcAft>
                <a:spcPts val="0"/>
              </a:spcAft>
              <a:buClr>
                <a:srgbClr val="F3F3F3"/>
              </a:buClr>
              <a:buSzPts val="1400"/>
              <a:buFont typeface="Arial"/>
              <a:buChar char="●"/>
            </a:pPr>
            <a:r>
              <a:rPr lang="en" sz="1400">
                <a:solidFill>
                  <a:srgbClr val="F3F3F3"/>
                </a:solidFill>
                <a:highlight>
                  <a:srgbClr val="00517C"/>
                </a:highlight>
                <a:latin typeface="Arial"/>
                <a:ea typeface="Arial"/>
                <a:cs typeface="Arial"/>
                <a:sym typeface="Arial"/>
              </a:rPr>
              <a:t>Confluence of different architectural styles had been attempted before during the mainly Turkic, Delhi Sultanate and Mughal periods. Turkic and Mughal incursions in the Indian subcontinent, introduced new concepts in the much more advanced high architecture of India. </a:t>
            </a:r>
            <a:endParaRPr sz="1400">
              <a:solidFill>
                <a:srgbClr val="F3F3F3"/>
              </a:solidFill>
              <a:highlight>
                <a:srgbClr val="00517C"/>
              </a:highlight>
              <a:latin typeface="Arial"/>
              <a:ea typeface="Arial"/>
              <a:cs typeface="Arial"/>
              <a:sym typeface="Arial"/>
            </a:endParaRPr>
          </a:p>
          <a:p>
            <a:pPr indent="-317500" lvl="0" marL="457200" rtl="0" algn="l">
              <a:lnSpc>
                <a:spcPct val="105000"/>
              </a:lnSpc>
              <a:spcBef>
                <a:spcPts val="0"/>
              </a:spcBef>
              <a:spcAft>
                <a:spcPts val="0"/>
              </a:spcAft>
              <a:buClr>
                <a:srgbClr val="F3F3F3"/>
              </a:buClr>
              <a:buSzPts val="1400"/>
              <a:buFont typeface="Arial"/>
              <a:buChar char="●"/>
            </a:pPr>
            <a:r>
              <a:rPr lang="en" sz="1400">
                <a:solidFill>
                  <a:srgbClr val="F3F3F3"/>
                </a:solidFill>
                <a:highlight>
                  <a:srgbClr val="00517C"/>
                </a:highlight>
                <a:latin typeface="Arial"/>
                <a:ea typeface="Arial"/>
                <a:cs typeface="Arial"/>
                <a:sym typeface="Arial"/>
              </a:rPr>
              <a:t>The prevailing style of architecture was trabeate, employing pillars, beams and lintels, with less emphasis on arches and domes used during earlier Buddhist periods. T</a:t>
            </a:r>
            <a:endParaRPr sz="1400">
              <a:solidFill>
                <a:srgbClr val="F3F3F3"/>
              </a:solidFill>
              <a:highlight>
                <a:srgbClr val="00517C"/>
              </a:highlight>
              <a:latin typeface="Arial"/>
              <a:ea typeface="Arial"/>
              <a:cs typeface="Arial"/>
              <a:sym typeface="Arial"/>
            </a:endParaRPr>
          </a:p>
          <a:p>
            <a:pPr indent="-317500" lvl="0" marL="457200" rtl="0" algn="l">
              <a:lnSpc>
                <a:spcPct val="105000"/>
              </a:lnSpc>
              <a:spcBef>
                <a:spcPts val="0"/>
              </a:spcBef>
              <a:spcAft>
                <a:spcPts val="0"/>
              </a:spcAft>
              <a:buClr>
                <a:srgbClr val="F3F3F3"/>
              </a:buClr>
              <a:buSzPts val="1400"/>
              <a:buFont typeface="Arial"/>
              <a:buChar char="●"/>
            </a:pPr>
            <a:r>
              <a:rPr lang="en" sz="1400">
                <a:solidFill>
                  <a:srgbClr val="F3F3F3"/>
                </a:solidFill>
                <a:highlight>
                  <a:srgbClr val="00517C"/>
                </a:highlight>
                <a:latin typeface="Arial"/>
                <a:ea typeface="Arial"/>
                <a:cs typeface="Arial"/>
                <a:sym typeface="Arial"/>
              </a:rPr>
              <a:t>he Turkic invaders brought in the arcuate style of construction, with more emphasis on arches and beams, which flourished with Mughal and Taluqdars by building and incorporating Indian architecture, especially Rajasthani temple architecture and Imperial Indian palace/fort/urban architecture as well.</a:t>
            </a:r>
            <a:endParaRPr sz="1400">
              <a:solidFill>
                <a:srgbClr val="F3F3F3"/>
              </a:solidFill>
              <a:highlight>
                <a:srgbClr val="00517C"/>
              </a:highlight>
              <a:latin typeface="Arial"/>
              <a:ea typeface="Arial"/>
              <a:cs typeface="Arial"/>
              <a:sym typeface="Arial"/>
            </a:endParaRPr>
          </a:p>
        </p:txBody>
      </p:sp>
      <p:pic>
        <p:nvPicPr>
          <p:cNvPr id="108" name="Google Shape;108;p19"/>
          <p:cNvPicPr preferRelativeResize="0"/>
          <p:nvPr/>
        </p:nvPicPr>
        <p:blipFill rotWithShape="1">
          <a:blip r:embed="rId3">
            <a:alphaModFix/>
          </a:blip>
          <a:srcRect b="0" l="0" r="0" t="0"/>
          <a:stretch/>
        </p:blipFill>
        <p:spPr>
          <a:xfrm>
            <a:off x="5749800" y="458025"/>
            <a:ext cx="3130924" cy="2031625"/>
          </a:xfrm>
          <a:prstGeom prst="rect">
            <a:avLst/>
          </a:prstGeom>
          <a:noFill/>
          <a:ln>
            <a:noFill/>
          </a:ln>
        </p:spPr>
      </p:pic>
      <p:pic>
        <p:nvPicPr>
          <p:cNvPr id="109" name="Google Shape;109;p19"/>
          <p:cNvPicPr preferRelativeResize="0"/>
          <p:nvPr/>
        </p:nvPicPr>
        <p:blipFill rotWithShape="1">
          <a:blip r:embed="rId4">
            <a:alphaModFix/>
          </a:blip>
          <a:srcRect b="0" l="0" r="0" t="0"/>
          <a:stretch/>
        </p:blipFill>
        <p:spPr>
          <a:xfrm>
            <a:off x="5749800" y="2786075"/>
            <a:ext cx="3130925" cy="20777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The Palladian Style</a:t>
            </a:r>
            <a:endParaRPr/>
          </a:p>
        </p:txBody>
      </p:sp>
      <p:sp>
        <p:nvSpPr>
          <p:cNvPr id="115" name="Google Shape;115;p2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When the British became a power, there were three styles prevalent in England viz. the </a:t>
            </a:r>
            <a:r>
              <a:rPr b="1" lang="en" sz="1500">
                <a:solidFill>
                  <a:srgbClr val="F3F3F3"/>
                </a:solidFill>
                <a:highlight>
                  <a:srgbClr val="00517C"/>
                </a:highlight>
                <a:latin typeface="Arial"/>
                <a:ea typeface="Arial"/>
                <a:cs typeface="Arial"/>
                <a:sym typeface="Arial"/>
              </a:rPr>
              <a:t>Palladian</a:t>
            </a:r>
            <a:r>
              <a:rPr lang="en" sz="1500">
                <a:solidFill>
                  <a:srgbClr val="F3F3F3"/>
                </a:solidFill>
                <a:highlight>
                  <a:srgbClr val="00517C"/>
                </a:highlight>
                <a:latin typeface="Arial"/>
                <a:ea typeface="Arial"/>
                <a:cs typeface="Arial"/>
                <a:sym typeface="Arial"/>
              </a:rPr>
              <a:t>, </a:t>
            </a:r>
            <a:r>
              <a:rPr b="1" lang="en" sz="1500">
                <a:solidFill>
                  <a:srgbClr val="F3F3F3"/>
                </a:solidFill>
                <a:highlight>
                  <a:srgbClr val="00517C"/>
                </a:highlight>
                <a:latin typeface="Arial"/>
                <a:ea typeface="Arial"/>
                <a:cs typeface="Arial"/>
                <a:sym typeface="Arial"/>
              </a:rPr>
              <a:t>Baroque</a:t>
            </a:r>
            <a:r>
              <a:rPr lang="en" sz="1500">
                <a:solidFill>
                  <a:srgbClr val="F3F3F3"/>
                </a:solidFill>
                <a:highlight>
                  <a:srgbClr val="00517C"/>
                </a:highlight>
                <a:latin typeface="Arial"/>
                <a:ea typeface="Arial"/>
                <a:cs typeface="Arial"/>
                <a:sym typeface="Arial"/>
              </a:rPr>
              <a:t> and the </a:t>
            </a:r>
            <a:r>
              <a:rPr b="1" lang="en" sz="1500">
                <a:solidFill>
                  <a:srgbClr val="F3F3F3"/>
                </a:solidFill>
                <a:highlight>
                  <a:srgbClr val="00517C"/>
                </a:highlight>
                <a:latin typeface="Arial"/>
                <a:ea typeface="Arial"/>
                <a:cs typeface="Arial"/>
                <a:sym typeface="Arial"/>
              </a:rPr>
              <a:t>Victorian</a:t>
            </a:r>
            <a:r>
              <a:rPr lang="en" sz="1500">
                <a:solidFill>
                  <a:srgbClr val="F3F3F3"/>
                </a:solidFill>
                <a:highlight>
                  <a:srgbClr val="00517C"/>
                </a:highlight>
                <a:latin typeface="Arial"/>
                <a:ea typeface="Arial"/>
                <a:cs typeface="Arial"/>
                <a:sym typeface="Arial"/>
              </a:rPr>
              <a:t>. The Palladian style of architecture is based on the works of Andrea Palladio (17</a:t>
            </a:r>
            <a:r>
              <a:rPr baseline="30000" lang="en" sz="1500">
                <a:solidFill>
                  <a:srgbClr val="F3F3F3"/>
                </a:solidFill>
                <a:highlight>
                  <a:srgbClr val="00517C"/>
                </a:highlight>
                <a:latin typeface="Arial"/>
                <a:ea typeface="Arial"/>
                <a:cs typeface="Arial"/>
                <a:sym typeface="Arial"/>
              </a:rPr>
              <a:t>th</a:t>
            </a:r>
            <a:r>
              <a:rPr lang="en" sz="1500">
                <a:solidFill>
                  <a:srgbClr val="F3F3F3"/>
                </a:solidFill>
                <a:highlight>
                  <a:srgbClr val="00517C"/>
                </a:highlight>
                <a:latin typeface="Arial"/>
                <a:ea typeface="Arial"/>
                <a:cs typeface="Arial"/>
                <a:sym typeface="Arial"/>
              </a:rPr>
              <a:t> century) of Italy. </a:t>
            </a:r>
            <a:endParaRPr sz="1500">
              <a:solidFill>
                <a:srgbClr val="F3F3F3"/>
              </a:solidFill>
              <a:highlight>
                <a:srgbClr val="00517C"/>
              </a:highlight>
              <a:latin typeface="Arial"/>
              <a:ea typeface="Arial"/>
              <a:cs typeface="Arial"/>
              <a:sym typeface="Arial"/>
            </a:endParaRPr>
          </a:p>
          <a:p>
            <a:pPr indent="-323850" lvl="0" marL="457200" rtl="0" algn="l">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Identified with a few features such as the ceilings as an ornamental focus, mouldings often featuring masks, terms and shells or other depictions of nature, fireplaces and wall painting. A great central tower rising from a succession of traced roofs is one important characteristic of this style. </a:t>
            </a:r>
            <a:endParaRPr sz="1500">
              <a:solidFill>
                <a:srgbClr val="F3F3F3"/>
              </a:solidFill>
              <a:highlight>
                <a:srgbClr val="00517C"/>
              </a:highlight>
              <a:latin typeface="Arial"/>
              <a:ea typeface="Arial"/>
              <a:cs typeface="Arial"/>
              <a:sym typeface="Arial"/>
            </a:endParaRPr>
          </a:p>
          <a:p>
            <a:pPr indent="-323850" lvl="0" marL="457200" rtl="0" algn="l">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The another important feature is </a:t>
            </a:r>
            <a:r>
              <a:rPr b="1" lang="en" sz="1500">
                <a:solidFill>
                  <a:srgbClr val="F3F3F3"/>
                </a:solidFill>
                <a:highlight>
                  <a:srgbClr val="00517C"/>
                </a:highlight>
                <a:latin typeface="Arial"/>
                <a:ea typeface="Arial"/>
                <a:cs typeface="Arial"/>
                <a:sym typeface="Arial"/>
              </a:rPr>
              <a:t>Palladian window</a:t>
            </a:r>
            <a:r>
              <a:rPr lang="en" sz="1500">
                <a:solidFill>
                  <a:srgbClr val="F3F3F3"/>
                </a:solidFill>
                <a:highlight>
                  <a:srgbClr val="00517C"/>
                </a:highlight>
                <a:latin typeface="Arial"/>
                <a:ea typeface="Arial"/>
                <a:cs typeface="Arial"/>
                <a:sym typeface="Arial"/>
              </a:rPr>
              <a:t>, which consists of a central section with semicircular arch over and two sections on either sides, all supported by pillars, as shown in the adjacent image. </a:t>
            </a:r>
            <a:endParaRPr sz="1500">
              <a:solidFill>
                <a:srgbClr val="F3F3F3"/>
              </a:solidFill>
              <a:highlight>
                <a:srgbClr val="00517C"/>
              </a:highlight>
              <a:latin typeface="Arial"/>
              <a:ea typeface="Arial"/>
              <a:cs typeface="Arial"/>
              <a:sym typeface="Arial"/>
            </a:endParaRPr>
          </a:p>
          <a:p>
            <a:pPr indent="-323850" lvl="0" marL="457200" rtl="0" algn="l">
              <a:lnSpc>
                <a:spcPct val="115000"/>
              </a:lnSpc>
              <a:spcBef>
                <a:spcPts val="0"/>
              </a:spcBef>
              <a:spcAft>
                <a:spcPts val="0"/>
              </a:spcAft>
              <a:buClr>
                <a:srgbClr val="F3F3F3"/>
              </a:buClr>
              <a:buSzPts val="1500"/>
              <a:buFont typeface="Arial"/>
              <a:buChar char="●"/>
            </a:pPr>
            <a:r>
              <a:rPr lang="en" sz="1500">
                <a:solidFill>
                  <a:srgbClr val="F3F3F3"/>
                </a:solidFill>
                <a:highlight>
                  <a:srgbClr val="00517C"/>
                </a:highlight>
                <a:latin typeface="Arial"/>
                <a:ea typeface="Arial"/>
                <a:cs typeface="Arial"/>
                <a:sym typeface="Arial"/>
              </a:rPr>
              <a:t>This was a feature inculcated in India in some buildings (in Lucknow for example) though as such we don’t find any monument made purely on Palladian style.</a:t>
            </a:r>
            <a:endParaRPr sz="1500">
              <a:solidFill>
                <a:srgbClr val="F3F3F3"/>
              </a:solidFill>
              <a:highlight>
                <a:srgbClr val="00517C"/>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000"/>
              <a:buNone/>
            </a:pPr>
            <a:r>
              <a:rPr lang="en"/>
              <a:t>The Palladian Style</a:t>
            </a:r>
            <a:endParaRPr/>
          </a:p>
        </p:txBody>
      </p:sp>
      <p:pic>
        <p:nvPicPr>
          <p:cNvPr id="121" name="Google Shape;121;p21"/>
          <p:cNvPicPr preferRelativeResize="0"/>
          <p:nvPr/>
        </p:nvPicPr>
        <p:blipFill rotWithShape="1">
          <a:blip r:embed="rId3">
            <a:alphaModFix/>
          </a:blip>
          <a:srcRect b="0" l="0" r="0" t="0"/>
          <a:stretch/>
        </p:blipFill>
        <p:spPr>
          <a:xfrm>
            <a:off x="387900" y="1296525"/>
            <a:ext cx="3835949" cy="2435026"/>
          </a:xfrm>
          <a:prstGeom prst="rect">
            <a:avLst/>
          </a:prstGeom>
          <a:noFill/>
          <a:ln>
            <a:noFill/>
          </a:ln>
        </p:spPr>
      </p:pic>
      <p:pic>
        <p:nvPicPr>
          <p:cNvPr id="122" name="Google Shape;122;p21"/>
          <p:cNvPicPr preferRelativeResize="0"/>
          <p:nvPr/>
        </p:nvPicPr>
        <p:blipFill rotWithShape="1">
          <a:blip r:embed="rId4">
            <a:alphaModFix/>
          </a:blip>
          <a:srcRect b="0" l="0" r="0" t="0"/>
          <a:stretch/>
        </p:blipFill>
        <p:spPr>
          <a:xfrm>
            <a:off x="4955500" y="1296525"/>
            <a:ext cx="3694575" cy="2435023"/>
          </a:xfrm>
          <a:prstGeom prst="rect">
            <a:avLst/>
          </a:prstGeom>
          <a:noFill/>
          <a:ln>
            <a:noFill/>
          </a:ln>
        </p:spPr>
      </p:pic>
      <p:sp>
        <p:nvSpPr>
          <p:cNvPr id="123" name="Google Shape;123;p21"/>
          <p:cNvSpPr txBox="1"/>
          <p:nvPr/>
        </p:nvSpPr>
        <p:spPr>
          <a:xfrm>
            <a:off x="642950" y="3882850"/>
            <a:ext cx="3202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3F3F3"/>
                </a:solidFill>
                <a:latin typeface="Arial"/>
                <a:ea typeface="Arial"/>
                <a:cs typeface="Arial"/>
                <a:sym typeface="Arial"/>
              </a:rPr>
              <a:t>la martiniere college Lucknow</a:t>
            </a:r>
            <a:endParaRPr b="0" i="0" sz="1600" u="none" cap="none" strike="noStrike">
              <a:solidFill>
                <a:srgbClr val="F3F3F3"/>
              </a:solidFill>
              <a:latin typeface="Arial"/>
              <a:ea typeface="Arial"/>
              <a:cs typeface="Arial"/>
              <a:sym typeface="Arial"/>
            </a:endParaRPr>
          </a:p>
        </p:txBody>
      </p:sp>
      <p:sp>
        <p:nvSpPr>
          <p:cNvPr id="124" name="Google Shape;124;p21"/>
          <p:cNvSpPr txBox="1"/>
          <p:nvPr/>
        </p:nvSpPr>
        <p:spPr>
          <a:xfrm>
            <a:off x="5397138" y="3883950"/>
            <a:ext cx="2811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3F3F3"/>
                </a:solidFill>
                <a:latin typeface="Arial"/>
                <a:ea typeface="Arial"/>
                <a:cs typeface="Arial"/>
                <a:sym typeface="Arial"/>
              </a:rPr>
              <a:t>Baldeoji Temple Panna</a:t>
            </a:r>
            <a:endParaRPr b="0" i="0" sz="1600" u="none" cap="none" strike="noStrike">
              <a:solidFill>
                <a:srgbClr val="F3F3F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